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1879263" cy="82804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720" y="-90"/>
      </p:cViewPr>
      <p:guideLst>
        <p:guide orient="horz" pos="2608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945" y="1355149"/>
            <a:ext cx="10097374" cy="2882806"/>
          </a:xfrm>
        </p:spPr>
        <p:txBody>
          <a:bodyPr anchor="b"/>
          <a:lstStyle>
            <a:lvl1pPr algn="ctr"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4349128"/>
            <a:ext cx="8909447" cy="1999179"/>
          </a:xfrm>
        </p:spPr>
        <p:txBody>
          <a:bodyPr/>
          <a:lstStyle>
            <a:lvl1pPr marL="0" indent="0" algn="ctr">
              <a:buNone/>
              <a:defRPr sz="2898"/>
            </a:lvl1pPr>
            <a:lvl2pPr marL="552023" indent="0" algn="ctr">
              <a:buNone/>
              <a:defRPr sz="2415"/>
            </a:lvl2pPr>
            <a:lvl3pPr marL="1104047" indent="0" algn="ctr">
              <a:buNone/>
              <a:defRPr sz="2173"/>
            </a:lvl3pPr>
            <a:lvl4pPr marL="1656070" indent="0" algn="ctr">
              <a:buNone/>
              <a:defRPr sz="1932"/>
            </a:lvl4pPr>
            <a:lvl5pPr marL="2208093" indent="0" algn="ctr">
              <a:buNone/>
              <a:defRPr sz="1932"/>
            </a:lvl5pPr>
            <a:lvl6pPr marL="2760116" indent="0" algn="ctr">
              <a:buNone/>
              <a:defRPr sz="1932"/>
            </a:lvl6pPr>
            <a:lvl7pPr marL="3312140" indent="0" algn="ctr">
              <a:buNone/>
              <a:defRPr sz="1932"/>
            </a:lvl7pPr>
            <a:lvl8pPr marL="3864163" indent="0" algn="ctr">
              <a:buNone/>
              <a:defRPr sz="1932"/>
            </a:lvl8pPr>
            <a:lvl9pPr marL="4416186" indent="0" algn="ctr">
              <a:buNone/>
              <a:defRPr sz="1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4CDC-CD25-4929-8330-D831D2493C16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0D4E4-022A-446E-8DFB-CFC395AE9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1111C-A993-4255-9AC2-4B6A5FD24E14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E8328-B666-4ED6-9EA6-53A4B8503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440855"/>
            <a:ext cx="2561466" cy="70172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440855"/>
            <a:ext cx="7535907" cy="70172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F8D51-FBE3-48B3-A134-82DD560E7513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FCBB2-627F-4484-8684-136D41853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B045-CC99-4D4D-83E5-E3A664AD849C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548B5-7B64-4363-AC70-504978216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3" y="2064352"/>
            <a:ext cx="10245864" cy="3444416"/>
          </a:xfrm>
        </p:spPr>
        <p:txBody>
          <a:bodyPr anchor="b"/>
          <a:lstStyle>
            <a:lvl1pPr>
              <a:defRPr sz="724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3" y="5541353"/>
            <a:ext cx="10245864" cy="1811337"/>
          </a:xfrm>
        </p:spPr>
        <p:txBody>
          <a:bodyPr/>
          <a:lstStyle>
            <a:lvl1pPr marL="0" indent="0">
              <a:buNone/>
              <a:defRPr sz="2898">
                <a:solidFill>
                  <a:schemeClr val="tx1"/>
                </a:solidFill>
              </a:defRPr>
            </a:lvl1pPr>
            <a:lvl2pPr marL="552023" indent="0">
              <a:buNone/>
              <a:defRPr sz="2415">
                <a:solidFill>
                  <a:schemeClr val="tx1">
                    <a:tint val="75000"/>
                  </a:schemeClr>
                </a:solidFill>
              </a:defRPr>
            </a:lvl2pPr>
            <a:lvl3pPr marL="1104047" indent="0">
              <a:buNone/>
              <a:defRPr sz="2173">
                <a:solidFill>
                  <a:schemeClr val="tx1">
                    <a:tint val="75000"/>
                  </a:schemeClr>
                </a:solidFill>
              </a:defRPr>
            </a:lvl3pPr>
            <a:lvl4pPr marL="165607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4pPr>
            <a:lvl5pPr marL="220809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5pPr>
            <a:lvl6pPr marL="276011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6pPr>
            <a:lvl7pPr marL="3312140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7pPr>
            <a:lvl8pPr marL="3864163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8pPr>
            <a:lvl9pPr marL="4416186" indent="0">
              <a:buNone/>
              <a:defRPr sz="1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F488-0F20-4343-A657-9F16CA1F5983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62C-B2AF-48FE-A7FB-72C995412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2204273"/>
            <a:ext cx="5048687" cy="525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B4375-FEB4-46DD-9D3A-07E0C5F43512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8B58-5AB5-482F-BDFC-3EBB09B23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40856"/>
            <a:ext cx="10245864" cy="160049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8" y="2029849"/>
            <a:ext cx="502548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8" y="3024646"/>
            <a:ext cx="502548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8" y="2029849"/>
            <a:ext cx="5050234" cy="994797"/>
          </a:xfrm>
        </p:spPr>
        <p:txBody>
          <a:bodyPr anchor="b"/>
          <a:lstStyle>
            <a:lvl1pPr marL="0" indent="0">
              <a:buNone/>
              <a:defRPr sz="2898" b="1"/>
            </a:lvl1pPr>
            <a:lvl2pPr marL="552023" indent="0">
              <a:buNone/>
              <a:defRPr sz="2415" b="1"/>
            </a:lvl2pPr>
            <a:lvl3pPr marL="1104047" indent="0">
              <a:buNone/>
              <a:defRPr sz="2173" b="1"/>
            </a:lvl3pPr>
            <a:lvl4pPr marL="1656070" indent="0">
              <a:buNone/>
              <a:defRPr sz="1932" b="1"/>
            </a:lvl4pPr>
            <a:lvl5pPr marL="2208093" indent="0">
              <a:buNone/>
              <a:defRPr sz="1932" b="1"/>
            </a:lvl5pPr>
            <a:lvl6pPr marL="2760116" indent="0">
              <a:buNone/>
              <a:defRPr sz="1932" b="1"/>
            </a:lvl6pPr>
            <a:lvl7pPr marL="3312140" indent="0">
              <a:buNone/>
              <a:defRPr sz="1932" b="1"/>
            </a:lvl7pPr>
            <a:lvl8pPr marL="3864163" indent="0">
              <a:buNone/>
              <a:defRPr sz="1932" b="1"/>
            </a:lvl8pPr>
            <a:lvl9pPr marL="4416186" indent="0">
              <a:buNone/>
              <a:defRPr sz="1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8" y="3024646"/>
            <a:ext cx="5050234" cy="44487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B3990-DE2F-463B-B561-FBFDD94AF71C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C1765-5C4F-4A18-857B-A2DF52EEA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4D7F8-AAE2-40B5-96FE-CA96908B7ED9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3EC50-8816-4127-AF58-1AA75535F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A442-064E-497D-81BF-9E4C980F4EF4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57725-5D35-4C70-B554-4E299834D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192226"/>
            <a:ext cx="6013877" cy="5884451"/>
          </a:xfrm>
        </p:spPr>
        <p:txBody>
          <a:bodyPr/>
          <a:lstStyle>
            <a:lvl1pPr>
              <a:defRPr sz="3864"/>
            </a:lvl1pPr>
            <a:lvl2pPr>
              <a:defRPr sz="3381"/>
            </a:lvl2pPr>
            <a:lvl3pPr>
              <a:defRPr sz="2898"/>
            </a:lvl3pPr>
            <a:lvl4pPr>
              <a:defRPr sz="2415"/>
            </a:lvl4pPr>
            <a:lvl5pPr>
              <a:defRPr sz="2415"/>
            </a:lvl5pPr>
            <a:lvl6pPr>
              <a:defRPr sz="2415"/>
            </a:lvl6pPr>
            <a:lvl7pPr>
              <a:defRPr sz="2415"/>
            </a:lvl7pPr>
            <a:lvl8pPr>
              <a:defRPr sz="2415"/>
            </a:lvl8pPr>
            <a:lvl9pPr>
              <a:defRPr sz="241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1E660-7B08-4FEB-8DD4-CECBE9511855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276E9-E446-4B9F-BF17-E93B654AD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6" y="552027"/>
            <a:ext cx="3831372" cy="1932093"/>
          </a:xfrm>
        </p:spPr>
        <p:txBody>
          <a:bodyPr anchor="b"/>
          <a:lstStyle>
            <a:lvl1pPr>
              <a:defRPr sz="3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192226"/>
            <a:ext cx="6013877" cy="5884451"/>
          </a:xfrm>
        </p:spPr>
        <p:txBody>
          <a:bodyPr anchor="t"/>
          <a:lstStyle>
            <a:lvl1pPr marL="0" indent="0">
              <a:buNone/>
              <a:defRPr sz="3864"/>
            </a:lvl1pPr>
            <a:lvl2pPr marL="552023" indent="0">
              <a:buNone/>
              <a:defRPr sz="3381"/>
            </a:lvl2pPr>
            <a:lvl3pPr marL="1104047" indent="0">
              <a:buNone/>
              <a:defRPr sz="2898"/>
            </a:lvl3pPr>
            <a:lvl4pPr marL="1656070" indent="0">
              <a:buNone/>
              <a:defRPr sz="2415"/>
            </a:lvl4pPr>
            <a:lvl5pPr marL="2208093" indent="0">
              <a:buNone/>
              <a:defRPr sz="2415"/>
            </a:lvl5pPr>
            <a:lvl6pPr marL="2760116" indent="0">
              <a:buNone/>
              <a:defRPr sz="2415"/>
            </a:lvl6pPr>
            <a:lvl7pPr marL="3312140" indent="0">
              <a:buNone/>
              <a:defRPr sz="2415"/>
            </a:lvl7pPr>
            <a:lvl8pPr marL="3864163" indent="0">
              <a:buNone/>
              <a:defRPr sz="2415"/>
            </a:lvl8pPr>
            <a:lvl9pPr marL="4416186" indent="0">
              <a:buNone/>
              <a:defRPr sz="2415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6" y="2484120"/>
            <a:ext cx="3831372" cy="4602140"/>
          </a:xfrm>
        </p:spPr>
        <p:txBody>
          <a:bodyPr/>
          <a:lstStyle>
            <a:lvl1pPr marL="0" indent="0">
              <a:buNone/>
              <a:defRPr sz="1932"/>
            </a:lvl1pPr>
            <a:lvl2pPr marL="552023" indent="0">
              <a:buNone/>
              <a:defRPr sz="1690"/>
            </a:lvl2pPr>
            <a:lvl3pPr marL="1104047" indent="0">
              <a:buNone/>
              <a:defRPr sz="1449"/>
            </a:lvl3pPr>
            <a:lvl4pPr marL="1656070" indent="0">
              <a:buNone/>
              <a:defRPr sz="1207"/>
            </a:lvl4pPr>
            <a:lvl5pPr marL="2208093" indent="0">
              <a:buNone/>
              <a:defRPr sz="1207"/>
            </a:lvl5pPr>
            <a:lvl6pPr marL="2760116" indent="0">
              <a:buNone/>
              <a:defRPr sz="1207"/>
            </a:lvl6pPr>
            <a:lvl7pPr marL="3312140" indent="0">
              <a:buNone/>
              <a:defRPr sz="1207"/>
            </a:lvl7pPr>
            <a:lvl8pPr marL="3864163" indent="0">
              <a:buNone/>
              <a:defRPr sz="1207"/>
            </a:lvl8pPr>
            <a:lvl9pPr marL="4416186" indent="0">
              <a:buNone/>
              <a:defRPr sz="120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BC46C-6145-44C8-805C-E63808F897D2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31303-642E-42B3-9833-065559A00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5975" y="441325"/>
            <a:ext cx="10247313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5975" y="2205038"/>
            <a:ext cx="10247313" cy="5253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975" y="7673975"/>
            <a:ext cx="267335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4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F278D4-465A-4F22-9A11-7AF97F005E7E}" type="datetimeFigureOut">
              <a:rPr lang="ru-RU"/>
              <a:pPr>
                <a:defRPr/>
              </a:pPr>
              <a:t>01.09.2021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413" y="7673975"/>
            <a:ext cx="4008437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49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938" y="7673975"/>
            <a:ext cx="2673350" cy="441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49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28BB54-927C-4C74-BFCE-C66B8E9E8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2pPr>
      <a:lvl3pPr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3pPr>
      <a:lvl4pPr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4pPr>
      <a:lvl5pPr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5pPr>
      <a:lvl6pPr marL="4572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6pPr>
      <a:lvl7pPr marL="9144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7pPr>
      <a:lvl8pPr marL="13716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8pPr>
      <a:lvl9pPr marL="1828800" algn="l" defTabSz="1103313" rtl="0" fontAlgn="base">
        <a:lnSpc>
          <a:spcPct val="90000"/>
        </a:lnSpc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 Light"/>
        </a:defRPr>
      </a:lvl9pPr>
    </p:titleStyle>
    <p:bodyStyle>
      <a:lvl1pPr marL="274638" indent="-274638" algn="l" defTabSz="1103313" rtl="0" fontAlgn="base">
        <a:lnSpc>
          <a:spcPct val="90000"/>
        </a:lnSpc>
        <a:spcBef>
          <a:spcPts val="1213"/>
        </a:spcBef>
        <a:spcAft>
          <a:spcPct val="0"/>
        </a:spcAft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274638" algn="l" defTabSz="1103313" rtl="0" fontAlgn="base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9538" indent="-274638" algn="l" defTabSz="1103313" rtl="0" fontAlgn="base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988" indent="-274638" algn="l" defTabSz="1103313" rtl="0" fontAlgn="base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82850" indent="-274638" algn="l" defTabSz="1103313" rtl="0" fontAlgn="base">
        <a:lnSpc>
          <a:spcPct val="90000"/>
        </a:lnSpc>
        <a:spcBef>
          <a:spcPts val="60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303612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588151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4140175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692198" indent="-276012" algn="l" defTabSz="1104047" rtl="0" eaLnBrk="1" latinLnBrk="0" hangingPunct="1">
        <a:lnSpc>
          <a:spcPct val="90000"/>
        </a:lnSpc>
        <a:spcBef>
          <a:spcPts val="604"/>
        </a:spcBef>
        <a:buFont typeface="Arial" panose="020B0604020202020204" pitchFamily="34" charset="0"/>
        <a:buChar char="•"/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1pPr>
      <a:lvl2pPr marL="55202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2pPr>
      <a:lvl3pPr marL="1104047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3pPr>
      <a:lvl4pPr marL="165607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4pPr>
      <a:lvl5pPr marL="220809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5pPr>
      <a:lvl6pPr marL="276011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6pPr>
      <a:lvl7pPr marL="3312140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7pPr>
      <a:lvl8pPr marL="3864163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8pPr>
      <a:lvl9pPr marL="4416186" algn="l" defTabSz="1104047" rtl="0" eaLnBrk="1" latinLnBrk="0" hangingPunct="1">
        <a:defRPr sz="21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0"/>
          <p:cNvPicPr>
            <a:picLocks noChangeAspect="1"/>
          </p:cNvPicPr>
          <p:nvPr/>
        </p:nvPicPr>
        <p:blipFill>
          <a:blip r:embed="rId2"/>
          <a:srcRect l="6020" r="13229"/>
          <a:stretch>
            <a:fillRect/>
          </a:stretch>
        </p:blipFill>
        <p:spPr bwMode="auto">
          <a:xfrm>
            <a:off x="-9525" y="0"/>
            <a:ext cx="11887200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59225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9225" y="0"/>
            <a:ext cx="3960813" cy="8280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0038" y="0"/>
            <a:ext cx="3959225" cy="828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4" name="Рисунок 2"/>
          <p:cNvPicPr preferRelativeResize="0">
            <a:picLocks/>
          </p:cNvPicPr>
          <p:nvPr/>
        </p:nvPicPr>
        <p:blipFill>
          <a:blip r:embed="rId3"/>
          <a:srcRect l="751" r="2" b="-90"/>
          <a:stretch>
            <a:fillRect/>
          </a:stretch>
        </p:blipFill>
        <p:spPr bwMode="auto">
          <a:xfrm>
            <a:off x="7924800" y="57150"/>
            <a:ext cx="12477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683625" y="179388"/>
            <a:ext cx="205263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b="1" i="1">
                <a:latin typeface="Tahoma" pitchFamily="34" charset="0"/>
                <a:cs typeface="Tahoma" pitchFamily="34" charset="0"/>
              </a:rPr>
              <a:t>АРМИЯ РОССИИ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3145" y="4757941"/>
            <a:ext cx="3960001" cy="1523494"/>
          </a:xfrm>
          <a:prstGeom prst="rect">
            <a:avLst/>
          </a:prstGeom>
          <a:noFill/>
        </p:spPr>
        <p:txBody>
          <a:bodyPr lIns="0" tIns="0" rIns="0" bIns="0">
            <a:spAutoFit/>
            <a:scene3d>
              <a:camera prst="orthographicFront"/>
              <a:lightRig rig="threePt" dir="t"/>
            </a:scene3d>
            <a:sp3d extrusionH="57150">
              <a:bevelT w="12700" h="635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300" dirty="0">
                <a:ln w="3175">
                  <a:gradFill>
                    <a:gsLst>
                      <a:gs pos="0">
                        <a:srgbClr val="374F63">
                          <a:lumMod val="41000"/>
                          <a:lumOff val="59000"/>
                        </a:srgbClr>
                      </a:gs>
                      <a:gs pos="100000">
                        <a:srgbClr val="374F63">
                          <a:lumMod val="29000"/>
                        </a:srgbClr>
                      </a:gs>
                    </a:gsLst>
                    <a:lin ang="5400000" scaled="1"/>
                  </a:gradFill>
                </a:ln>
                <a:gradFill flip="none" rotWithShape="1">
                  <a:gsLst>
                    <a:gs pos="0">
                      <a:prstClr val="white">
                        <a:lumMod val="85000"/>
                      </a:prstClr>
                    </a:gs>
                    <a:gs pos="50000">
                      <a:prstClr val="white">
                        <a:lumMod val="95000"/>
                      </a:prstClr>
                    </a:gs>
                    <a:gs pos="100000">
                      <a:prstClr val="white">
                        <a:shade val="100000"/>
                        <a:satMod val="115000"/>
                      </a:prstClr>
                    </a:gs>
                  </a:gsLst>
                  <a:lin ang="162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Impact" panose="020B0806030902050204" pitchFamily="34" charset="0"/>
              </a:rPr>
              <a:t>СЛУЖБА В РЕЗЕРВЕ ВООРУЖЕННЫХ СИЛ – ТВОЙ ВЫБОР!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7953375" y="7545388"/>
            <a:ext cx="4275138" cy="627062"/>
          </a:xfrm>
          <a:prstGeom prst="parallelogram">
            <a:avLst>
              <a:gd name="adj" fmla="val 5286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араллелограмм 10"/>
          <p:cNvSpPr/>
          <p:nvPr/>
        </p:nvSpPr>
        <p:spPr>
          <a:xfrm>
            <a:off x="8269288" y="7089775"/>
            <a:ext cx="4273550" cy="627063"/>
          </a:xfrm>
          <a:prstGeom prst="parallelogram">
            <a:avLst>
              <a:gd name="adj" fmla="val 478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араллелограмм 11"/>
          <p:cNvSpPr/>
          <p:nvPr/>
        </p:nvSpPr>
        <p:spPr>
          <a:xfrm>
            <a:off x="8596313" y="6551613"/>
            <a:ext cx="4273550" cy="627062"/>
          </a:xfrm>
          <a:prstGeom prst="parallelogram">
            <a:avLst>
              <a:gd name="adj" fmla="val 417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78813" y="7267575"/>
            <a:ext cx="2765425" cy="3698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www.reserv.mil.ru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1" name="Прямоугольник 13"/>
          <p:cNvSpPr>
            <a:spLocks noChangeArrowheads="1"/>
          </p:cNvSpPr>
          <p:nvPr/>
        </p:nvSpPr>
        <p:spPr bwMode="auto">
          <a:xfrm>
            <a:off x="4046538" y="704850"/>
            <a:ext cx="377825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Фотография анфас размером 9х12 см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(на обороте фотографии чернилами указывается</a:t>
            </a:r>
            <a:r>
              <a:rPr lang="en-US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фамилия, имя, отчество и дата фотографирования)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Автобиография в двух экземплярах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(первый экземпляр – собственноручно)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Анкета (форму можно получить в военном комиссариате</a:t>
            </a:r>
            <a:r>
              <a:rPr lang="en-US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или на сайте </a:t>
            </a:r>
            <a:r>
              <a:rPr lang="en-US" sz="1400">
                <a:solidFill>
                  <a:srgbClr val="000000"/>
                </a:solidFill>
                <a:latin typeface="MyriadPro-Regular"/>
              </a:rPr>
              <a:t>www.reserv.mil.ru)</a:t>
            </a:r>
          </a:p>
          <a:p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Копии документов об образовании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Копия трудовой книжки (при наличии)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6.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Служебная характеристика с последнего места</a:t>
            </a:r>
            <a:r>
              <a:rPr lang="en-US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работы (учебы, службы)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7.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Выписка из домовой книги (при наличии)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8.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Копия свидетельства о рождении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9.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Копия военного билета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10.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Копия паспорта</a:t>
            </a:r>
            <a:endParaRPr lang="en-US" sz="1400">
              <a:solidFill>
                <a:srgbClr val="000000"/>
              </a:solidFill>
              <a:latin typeface="MyriadPro-Regular"/>
            </a:endParaRP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11.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Копии свидетельств о браке и рождении детей</a:t>
            </a:r>
            <a:r>
              <a:rPr lang="en-US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(при наличии)</a:t>
            </a:r>
          </a:p>
        </p:txBody>
      </p:sp>
      <p:sp>
        <p:nvSpPr>
          <p:cNvPr id="2062" name="TextBox 14"/>
          <p:cNvSpPr txBox="1">
            <a:spLocks noChangeArrowheads="1"/>
          </p:cNvSpPr>
          <p:nvPr/>
        </p:nvSpPr>
        <p:spPr bwMode="auto">
          <a:xfrm>
            <a:off x="4164013" y="131763"/>
            <a:ext cx="3549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ДОКУМЕНТЫ ДЛЯ ПОСТУПЛЕНИЯ</a:t>
            </a:r>
          </a:p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на военную службу в резерве</a:t>
            </a:r>
          </a:p>
        </p:txBody>
      </p:sp>
      <p:sp>
        <p:nvSpPr>
          <p:cNvPr id="2063" name="Прямоугольник 15"/>
          <p:cNvSpPr>
            <a:spLocks noChangeArrowheads="1"/>
          </p:cNvSpPr>
          <p:nvPr/>
        </p:nvSpPr>
        <p:spPr bwMode="auto">
          <a:xfrm>
            <a:off x="444500" y="447675"/>
            <a:ext cx="3421063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По возрасту: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прапорщики, сержанты, солдаты – до 42 лет; 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младшие офицеры – до 52 лет; старшие офицеры – до 57 лет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По здоровью: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быть годным к военной службе (категория А) или годным к военной службе с незначительными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ограничениями (категория Б)</a:t>
            </a:r>
          </a:p>
          <a:p>
            <a:endParaRPr lang="ru-RU" sz="7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По результатам профессионального</a:t>
            </a: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психологического отбора: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получить первую, вторую или третью категорию пригодности для конкретной выбранной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специальности</a:t>
            </a:r>
          </a:p>
          <a:p>
            <a:endParaRPr lang="ru-RU" sz="7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005CAA"/>
                </a:solidFill>
                <a:latin typeface="MyriadPro-Bold"/>
              </a:rPr>
              <a:t>По образованию: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не ниже основного общего (9 классов)</a:t>
            </a:r>
          </a:p>
        </p:txBody>
      </p:sp>
      <p:sp>
        <p:nvSpPr>
          <p:cNvPr id="2064" name="TextBox 16"/>
          <p:cNvSpPr txBox="1">
            <a:spLocks noChangeArrowheads="1"/>
          </p:cNvSpPr>
          <p:nvPr/>
        </p:nvSpPr>
        <p:spPr bwMode="auto">
          <a:xfrm>
            <a:off x="269875" y="131763"/>
            <a:ext cx="354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ТРЕБОВАНИЯ К КАНДИДАТАМ</a:t>
            </a:r>
          </a:p>
        </p:txBody>
      </p:sp>
      <p:sp>
        <p:nvSpPr>
          <p:cNvPr id="2065" name="Прямоугольник 17"/>
          <p:cNvSpPr>
            <a:spLocks noChangeArrowheads="1"/>
          </p:cNvSpPr>
          <p:nvPr/>
        </p:nvSpPr>
        <p:spPr bwMode="auto">
          <a:xfrm>
            <a:off x="438150" y="5487988"/>
            <a:ext cx="35099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отбывал наказание в виде лишения свободы</a:t>
            </a:r>
          </a:p>
          <a:p>
            <a:endParaRPr lang="ru-RU" sz="7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подвергался административному наказанию за потребление наркотических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или психотропных веществ</a:t>
            </a:r>
          </a:p>
          <a:p>
            <a:endParaRPr lang="ru-RU" sz="7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в отношении него вынесен обвинительный приговор и назначено наказание, ведется дознание либо предварительное следствие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или уголовное дело передано в суд</a:t>
            </a:r>
            <a:endParaRPr lang="ru-RU" sz="1400">
              <a:latin typeface="Calibri" pitchFamily="34" charset="0"/>
            </a:endParaRPr>
          </a:p>
        </p:txBody>
      </p:sp>
      <p:sp>
        <p:nvSpPr>
          <p:cNvPr id="2066" name="TextBox 18"/>
          <p:cNvSpPr txBox="1">
            <a:spLocks noChangeArrowheads="1"/>
          </p:cNvSpPr>
          <p:nvPr/>
        </p:nvSpPr>
        <p:spPr bwMode="auto">
          <a:xfrm>
            <a:off x="204788" y="4941888"/>
            <a:ext cx="3549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FF0000"/>
                </a:solidFill>
                <a:latin typeface="MyriadPro-Bold"/>
              </a:rPr>
              <a:t>ГРАЖДАНИН НЕ МОЖЕТ СЧИТАТЬСЯ КАНДИДАТОМ, ЕСЛИ:</a:t>
            </a:r>
          </a:p>
        </p:txBody>
      </p:sp>
      <p:sp>
        <p:nvSpPr>
          <p:cNvPr id="2067" name="Прямоугольник 19"/>
          <p:cNvSpPr>
            <a:spLocks noChangeArrowheads="1"/>
          </p:cNvSpPr>
          <p:nvPr/>
        </p:nvSpPr>
        <p:spPr bwMode="auto">
          <a:xfrm>
            <a:off x="5559425" y="7051675"/>
            <a:ext cx="22399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БОЛЕЕ ПОДРОБНО</a:t>
            </a: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с информацией можно</a:t>
            </a: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ознакомиться на сайте</a:t>
            </a:r>
          </a:p>
          <a:p>
            <a:r>
              <a:rPr lang="en-US" sz="1400" b="1">
                <a:solidFill>
                  <a:srgbClr val="E4000F"/>
                </a:solidFill>
                <a:latin typeface="MyriadPro-Bold"/>
              </a:rPr>
              <a:t>http://www. reserv.mil.ru</a:t>
            </a:r>
            <a:endParaRPr lang="ru-RU" sz="1400">
              <a:latin typeface="Calibri" pitchFamily="34" charset="0"/>
            </a:endParaRPr>
          </a:p>
        </p:txBody>
      </p:sp>
      <p:pic>
        <p:nvPicPr>
          <p:cNvPr id="2068" name="Рисунок 22"/>
          <p:cNvPicPr>
            <a:picLocks noChangeAspect="1"/>
          </p:cNvPicPr>
          <p:nvPr/>
        </p:nvPicPr>
        <p:blipFill>
          <a:blip r:embed="rId4"/>
          <a:srcRect b="6183"/>
          <a:stretch>
            <a:fillRect/>
          </a:stretch>
        </p:blipFill>
        <p:spPr bwMode="auto">
          <a:xfrm>
            <a:off x="4095750" y="6826250"/>
            <a:ext cx="141763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Freeform 14"/>
          <p:cNvSpPr/>
          <p:nvPr/>
        </p:nvSpPr>
        <p:spPr>
          <a:xfrm>
            <a:off x="134938" y="509588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25" name="Freeform 14"/>
          <p:cNvSpPr/>
          <p:nvPr/>
        </p:nvSpPr>
        <p:spPr>
          <a:xfrm>
            <a:off x="134938" y="1541463"/>
            <a:ext cx="301625" cy="30321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26" name="Freeform 14"/>
          <p:cNvSpPr/>
          <p:nvPr/>
        </p:nvSpPr>
        <p:spPr>
          <a:xfrm>
            <a:off x="134938" y="2743200"/>
            <a:ext cx="301625" cy="303213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27" name="Freeform 14"/>
          <p:cNvSpPr/>
          <p:nvPr/>
        </p:nvSpPr>
        <p:spPr>
          <a:xfrm>
            <a:off x="134938" y="4327525"/>
            <a:ext cx="301625" cy="301625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72343" y="72777"/>
                </a:moveTo>
                <a:lnTo>
                  <a:pt x="177701" y="78135"/>
                </a:lnTo>
                <a:lnTo>
                  <a:pt x="91976" y="164306"/>
                </a:lnTo>
                <a:lnTo>
                  <a:pt x="86618" y="164306"/>
                </a:lnTo>
                <a:lnTo>
                  <a:pt x="43756" y="120997"/>
                </a:lnTo>
                <a:lnTo>
                  <a:pt x="49114" y="115193"/>
                </a:lnTo>
                <a:lnTo>
                  <a:pt x="89297" y="15582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ysClr val="window" lastClr="FFFFFF"/>
          </a:solidFill>
          <a:ln w="19050">
            <a:solidFill>
              <a:srgbClr val="008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28" name="Freeform 46"/>
          <p:cNvSpPr/>
          <p:nvPr/>
        </p:nvSpPr>
        <p:spPr>
          <a:xfrm flipH="1">
            <a:off x="134938" y="5562600"/>
            <a:ext cx="301625" cy="303213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29" name="Freeform 46"/>
          <p:cNvSpPr/>
          <p:nvPr/>
        </p:nvSpPr>
        <p:spPr>
          <a:xfrm flipH="1">
            <a:off x="134938" y="6122988"/>
            <a:ext cx="301625" cy="30321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30" name="Freeform 46"/>
          <p:cNvSpPr/>
          <p:nvPr/>
        </p:nvSpPr>
        <p:spPr>
          <a:xfrm flipH="1">
            <a:off x="134938" y="7072313"/>
            <a:ext cx="301625" cy="303212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0728" y="153591"/>
                </a:moveTo>
                <a:lnTo>
                  <a:pt x="117872" y="153591"/>
                </a:lnTo>
                <a:lnTo>
                  <a:pt x="117872" y="167878"/>
                </a:lnTo>
                <a:lnTo>
                  <a:pt x="110728" y="167878"/>
                </a:lnTo>
                <a:close/>
                <a:moveTo>
                  <a:pt x="110728" y="60722"/>
                </a:moveTo>
                <a:lnTo>
                  <a:pt x="117872" y="60722"/>
                </a:lnTo>
                <a:lnTo>
                  <a:pt x="117872" y="139303"/>
                </a:lnTo>
                <a:lnTo>
                  <a:pt x="110728" y="139303"/>
                </a:lnTo>
                <a:close/>
                <a:moveTo>
                  <a:pt x="114300" y="7144"/>
                </a:moveTo>
                <a:cubicBezTo>
                  <a:pt x="85130" y="7144"/>
                  <a:pt x="59829" y="17562"/>
                  <a:pt x="38398" y="38398"/>
                </a:cubicBezTo>
                <a:cubicBezTo>
                  <a:pt x="17562" y="59829"/>
                  <a:pt x="7144" y="85130"/>
                  <a:pt x="7144" y="114300"/>
                </a:cubicBezTo>
                <a:cubicBezTo>
                  <a:pt x="7144" y="143470"/>
                  <a:pt x="17562" y="168771"/>
                  <a:pt x="38398" y="190202"/>
                </a:cubicBezTo>
                <a:cubicBezTo>
                  <a:pt x="59829" y="211038"/>
                  <a:pt x="85130" y="221456"/>
                  <a:pt x="114300" y="221456"/>
                </a:cubicBezTo>
                <a:cubicBezTo>
                  <a:pt x="143471" y="221456"/>
                  <a:pt x="168771" y="211038"/>
                  <a:pt x="190203" y="190202"/>
                </a:cubicBezTo>
                <a:cubicBezTo>
                  <a:pt x="211039" y="168771"/>
                  <a:pt x="221456" y="143470"/>
                  <a:pt x="221456" y="114300"/>
                </a:cubicBezTo>
                <a:cubicBezTo>
                  <a:pt x="221456" y="85130"/>
                  <a:pt x="211039" y="59829"/>
                  <a:pt x="190203" y="38398"/>
                </a:cubicBezTo>
                <a:cubicBezTo>
                  <a:pt x="168771" y="17562"/>
                  <a:pt x="143471" y="7144"/>
                  <a:pt x="114300" y="7144"/>
                </a:cubicBezTo>
                <a:close/>
                <a:moveTo>
                  <a:pt x="114300" y="0"/>
                </a:moveTo>
                <a:cubicBezTo>
                  <a:pt x="145852" y="0"/>
                  <a:pt x="172790" y="11162"/>
                  <a:pt x="195114" y="33486"/>
                </a:cubicBezTo>
                <a:cubicBezTo>
                  <a:pt x="217438" y="55811"/>
                  <a:pt x="228600" y="82749"/>
                  <a:pt x="228600" y="114300"/>
                </a:cubicBezTo>
                <a:cubicBezTo>
                  <a:pt x="228600" y="145852"/>
                  <a:pt x="217438" y="172790"/>
                  <a:pt x="195114" y="195114"/>
                </a:cubicBezTo>
                <a:cubicBezTo>
                  <a:pt x="172790" y="217438"/>
                  <a:pt x="145852" y="228600"/>
                  <a:pt x="114300" y="228600"/>
                </a:cubicBezTo>
                <a:cubicBezTo>
                  <a:pt x="82749" y="228600"/>
                  <a:pt x="55811" y="217438"/>
                  <a:pt x="33487" y="195114"/>
                </a:cubicBezTo>
                <a:cubicBezTo>
                  <a:pt x="11162" y="172790"/>
                  <a:pt x="0" y="145852"/>
                  <a:pt x="0" y="114300"/>
                </a:cubicBezTo>
                <a:cubicBezTo>
                  <a:pt x="0" y="82749"/>
                  <a:pt x="11162" y="55811"/>
                  <a:pt x="33487" y="33486"/>
                </a:cubicBezTo>
                <a:cubicBezTo>
                  <a:pt x="55811" y="11162"/>
                  <a:pt x="82749" y="0"/>
                  <a:pt x="114300" y="0"/>
                </a:cubicBezTo>
                <a:close/>
              </a:path>
            </a:pathLst>
          </a:cu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prstClr val="white"/>
              </a:solidFill>
              <a:latin typeface="Palatino Linotype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414670" y="491595"/>
            <a:ext cx="2438309" cy="738664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gradFill>
                  <a:gsLst>
                    <a:gs pos="71000">
                      <a:srgbClr val="FF0000"/>
                    </a:gs>
                    <a:gs pos="57000">
                      <a:schemeClr val="accent1">
                        <a:lumMod val="75000"/>
                      </a:schemeClr>
                    </a:gs>
                    <a:gs pos="36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БАРС</a:t>
            </a:r>
            <a:endParaRPr lang="ru-RU" sz="4800" b="1" i="1" dirty="0">
              <a:gradFill>
                <a:gsLst>
                  <a:gs pos="71000">
                    <a:srgbClr val="FF0000"/>
                  </a:gs>
                  <a:gs pos="57000">
                    <a:schemeClr val="accent1">
                      <a:lumMod val="75000"/>
                    </a:schemeClr>
                  </a:gs>
                  <a:gs pos="36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801100" y="6727825"/>
            <a:ext cx="302577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/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ahoma" pitchFamily="34" charset="0"/>
              </a:rPr>
              <a:t>КОМАНДА ВЕЖЛИВЫХ ЛЮДЕЙ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20050" y="7815263"/>
            <a:ext cx="3024188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/>
            <a:r>
              <a:rPr lang="ru-RU" b="1" i="1">
                <a:solidFill>
                  <a:srgbClr val="BDD7E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Tahoma" pitchFamily="34" charset="0"/>
              </a:rPr>
              <a:t>НАСТОЯЩИЕ ПАТРИОТЫ</a:t>
            </a:r>
          </a:p>
        </p:txBody>
      </p:sp>
      <p:pic>
        <p:nvPicPr>
          <p:cNvPr id="207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75925" y="131763"/>
            <a:ext cx="1274763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9"/>
          <p:cNvPicPr preferRelativeResize="0">
            <a:picLocks/>
          </p:cNvPicPr>
          <p:nvPr/>
        </p:nvPicPr>
        <p:blipFill>
          <a:blip r:embed="rId2"/>
          <a:srcRect t="478"/>
          <a:stretch>
            <a:fillRect/>
          </a:stretch>
        </p:blipFill>
        <p:spPr bwMode="auto">
          <a:xfrm>
            <a:off x="0" y="0"/>
            <a:ext cx="11879263" cy="828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6400" y="3232150"/>
            <a:ext cx="11112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9250" y="6092825"/>
            <a:ext cx="14636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6732588"/>
            <a:ext cx="1058863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588625" y="508000"/>
            <a:ext cx="1211263" cy="227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15438" y="1498600"/>
            <a:ext cx="13065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6400" y="293688"/>
            <a:ext cx="887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959225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9225" y="0"/>
            <a:ext cx="3960813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920038" y="0"/>
            <a:ext cx="3959225" cy="82804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Срок контракта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– 3 года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Служба в резерве: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в мирное время: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военные сборы (тренировочные занятия);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MyriadPro-Regular"/>
              </a:rPr>
              <a:t>в военное время: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 решение задач по прямому предназначению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ПРОГРАММА ОБУЧЕНИЯ ПО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E4000F"/>
                </a:solidFill>
                <a:latin typeface="MyriadPro-Bold"/>
              </a:rPr>
              <a:t>ВОЕННО-УЧЕТНЫМ СПЕЦИАЛЬНОСТЯМ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" b="1" dirty="0">
              <a:solidFill>
                <a:srgbClr val="E4000F"/>
              </a:solidFill>
              <a:latin typeface="MyriadPro-Bold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Теоретический курс занятий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на тренажерах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практического вождения на технике (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танк, БМП, БТР)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Курс экстремального вождения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Выполнение практических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стрельб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из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стрелкового оружия, танка </a:t>
            </a:r>
            <a:r>
              <a:rPr lang="ru-RU" sz="1400" dirty="0">
                <a:solidFill>
                  <a:srgbClr val="000000"/>
                </a:solidFill>
                <a:latin typeface="MyriadPro-Regular"/>
              </a:rPr>
              <a:t>,БМП, БТР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  <a:latin typeface="MyriadPro-Regular"/>
              </a:rPr>
              <a:t>Участие в военных парадах</a:t>
            </a:r>
            <a:endParaRPr lang="ru-RU" sz="1400" dirty="0">
              <a:solidFill>
                <a:srgbClr val="000000"/>
              </a:solidFill>
              <a:latin typeface="MyriadPro-Regula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  <a:latin typeface="MyriadPro-Regular"/>
            </a:endParaRPr>
          </a:p>
        </p:txBody>
      </p:sp>
      <p:sp>
        <p:nvSpPr>
          <p:cNvPr id="3084" name="TextBox 14"/>
          <p:cNvSpPr txBox="1">
            <a:spLocks noChangeArrowheads="1"/>
          </p:cNvSpPr>
          <p:nvPr/>
        </p:nvSpPr>
        <p:spPr bwMode="auto">
          <a:xfrm>
            <a:off x="4164013" y="131763"/>
            <a:ext cx="3549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085" name="TextBox 16"/>
          <p:cNvSpPr txBox="1">
            <a:spLocks noChangeArrowheads="1"/>
          </p:cNvSpPr>
          <p:nvPr/>
        </p:nvSpPr>
        <p:spPr bwMode="auto">
          <a:xfrm>
            <a:off x="269875" y="131763"/>
            <a:ext cx="35496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СОЦИАЛЬНЫЕ ГАРАНТИИ</a:t>
            </a:r>
          </a:p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И ЛЬГОТЫ БАРСА</a:t>
            </a:r>
          </a:p>
        </p:txBody>
      </p:sp>
      <p:sp>
        <p:nvSpPr>
          <p:cNvPr id="3086" name="Прямоугольник 34"/>
          <p:cNvSpPr>
            <a:spLocks noChangeArrowheads="1"/>
          </p:cNvSpPr>
          <p:nvPr/>
        </p:nvSpPr>
        <p:spPr bwMode="auto">
          <a:xfrm>
            <a:off x="455613" y="982663"/>
            <a:ext cx="3484562" cy="732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ДЕНЕЖНОЕ ДОВОЛЬСТВИЕ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3 суток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пребывания на тренировочных занятиях: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офицер – до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10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руб.;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сержанты, солдаты – до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5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тыс.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руб. 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за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30 суток 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пребывания на военных сборах: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офицер –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от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30 до 75 тыс.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рублей;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сержанты, солдаты – </a:t>
            </a:r>
            <a:r>
              <a:rPr lang="ru-RU" sz="1400" b="1">
                <a:solidFill>
                  <a:srgbClr val="000000"/>
                </a:solidFill>
                <a:latin typeface="MyriadPro-Regular"/>
              </a:rPr>
              <a:t>от 10 до 25 тыс.</a:t>
            </a:r>
            <a:r>
              <a:rPr lang="ru-RU" sz="1400">
                <a:solidFill>
                  <a:srgbClr val="000000"/>
                </a:solidFill>
                <a:latin typeface="MyriadPro-Regular"/>
              </a:rPr>
              <a:t> руб. (в зависимости от региона)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МЕДИЦИНСКОЕ ОБЕСПЕЧЕНИЕ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ежегодное бесплатное обследование,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лечение, обеспечение лекарствами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ПРОДОВОЛЬСТВЕННОЕ ОБЕСПЕЧЕНИЕ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бесплатное трехразовое питание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по месту военной службы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ОБЯЗАТЕЛЬНОЕ ГОСУДАРСТВЕННОЕ</a:t>
            </a: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СТРАХОВАНИЕ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жизни и здоровья за счет средств федерального бюджета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ВЕЩЕВОЕ ОБЕСПЕЧЕНИЕ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бесплатное обеспечение обмундированием на весь период службы в резерве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ПРОЕЗД РАЗЛИЧНЫМИ ВИДАМИ ТРАНСПОРТА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бесплатный проезд к месту проведения военных сборов и обратно</a:t>
            </a:r>
          </a:p>
        </p:txBody>
      </p:sp>
      <p:sp>
        <p:nvSpPr>
          <p:cNvPr id="3087" name="Прямоугольник 35"/>
          <p:cNvSpPr>
            <a:spLocks noChangeArrowheads="1"/>
          </p:cNvSpPr>
          <p:nvPr/>
        </p:nvSpPr>
        <p:spPr bwMode="auto">
          <a:xfrm>
            <a:off x="4413250" y="898525"/>
            <a:ext cx="3484563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ЖИЛИЩНОЕ ОБЕСПЕЧЕНИЕ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денежная компенсация за найм жилых помещений в ходе тренировочных занятий и военных сборов</a:t>
            </a:r>
          </a:p>
          <a:p>
            <a:endParaRPr lang="ru-RU" sz="500" b="1">
              <a:solidFill>
                <a:srgbClr val="E4000F"/>
              </a:solidFill>
              <a:latin typeface="MyriadPro-Bold"/>
            </a:endParaRPr>
          </a:p>
          <a:p>
            <a:r>
              <a:rPr lang="ru-RU" sz="1400" b="1">
                <a:solidFill>
                  <a:srgbClr val="E4000F"/>
                </a:solidFill>
                <a:latin typeface="MyriadPro-Bold"/>
              </a:rPr>
              <a:t>ДОПОЛНИТЕЛЬНЫЕ ЛЬГОТЫ, ГАРАНТИИ И КОМПЕНСАЦИИ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при выполнении задач в условиях чрезвычайного положения</a:t>
            </a: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и при вооруженных конфликтах</a:t>
            </a:r>
          </a:p>
          <a:p>
            <a:endParaRPr lang="ru-RU" sz="4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сохраняется рабочее место, заработная плата</a:t>
            </a:r>
          </a:p>
          <a:p>
            <a:endParaRPr lang="ru-RU" sz="500">
              <a:solidFill>
                <a:srgbClr val="000000"/>
              </a:solidFill>
              <a:latin typeface="MyriadPro-Regular"/>
            </a:endParaRPr>
          </a:p>
          <a:p>
            <a:r>
              <a:rPr lang="ru-RU" sz="1400">
                <a:solidFill>
                  <a:srgbClr val="000000"/>
                </a:solidFill>
                <a:latin typeface="MyriadPro-Regular"/>
              </a:rPr>
              <a:t>предприятию компенсируется финансовые затраты, центрам занятости населения – выплаты по пособиям по безработице</a:t>
            </a:r>
          </a:p>
          <a:p>
            <a:endParaRPr lang="ru-RU" sz="1400">
              <a:solidFill>
                <a:srgbClr val="000000"/>
              </a:solidFill>
              <a:latin typeface="MyriadPro-Regular"/>
            </a:endParaRPr>
          </a:p>
          <a:p>
            <a:pPr algn="ctr"/>
            <a:r>
              <a:rPr lang="ru-RU" sz="1500" b="1">
                <a:solidFill>
                  <a:srgbClr val="E4000F"/>
                </a:solidFill>
                <a:latin typeface="MyriadPro-Bold"/>
              </a:rPr>
              <a:t>ПЯТЬ ШАГОВ К ПОСТУПЛЕНИЮ</a:t>
            </a:r>
          </a:p>
          <a:p>
            <a:pPr algn="ctr"/>
            <a:r>
              <a:rPr lang="ru-RU" sz="1500" b="1">
                <a:solidFill>
                  <a:srgbClr val="E4000F"/>
                </a:solidFill>
                <a:latin typeface="MyriadPro-Bold"/>
              </a:rPr>
              <a:t>НА СЛУЖБУ В РЕЗЕРВЕ</a:t>
            </a:r>
          </a:p>
          <a:p>
            <a:r>
              <a:rPr lang="ru-RU" sz="1500" b="1">
                <a:solidFill>
                  <a:srgbClr val="005CAA"/>
                </a:solidFill>
                <a:latin typeface="MyriadPro-Bold"/>
              </a:rPr>
              <a:t>1. </a:t>
            </a:r>
            <a:r>
              <a:rPr lang="ru-RU" sz="1500">
                <a:solidFill>
                  <a:srgbClr val="000000"/>
                </a:solidFill>
                <a:latin typeface="MyriadPro-Regular"/>
              </a:rPr>
              <a:t>Обратиться в военный комиссариат по месту жительства (регистрации)</a:t>
            </a:r>
          </a:p>
          <a:p>
            <a:r>
              <a:rPr lang="ru-RU" sz="1500">
                <a:solidFill>
                  <a:srgbClr val="000000"/>
                </a:solidFill>
                <a:latin typeface="MyriadPro-Regular"/>
              </a:rPr>
              <a:t>и подать заявление о приеме на службу в резерве</a:t>
            </a:r>
          </a:p>
          <a:p>
            <a:r>
              <a:rPr lang="ru-RU" sz="1500" b="1">
                <a:solidFill>
                  <a:srgbClr val="005CAA"/>
                </a:solidFill>
                <a:latin typeface="MyriadPro-Bold"/>
              </a:rPr>
              <a:t>2. </a:t>
            </a:r>
            <a:r>
              <a:rPr lang="ru-RU" sz="1500">
                <a:solidFill>
                  <a:srgbClr val="000000"/>
                </a:solidFill>
                <a:latin typeface="MyriadPro-Regular"/>
              </a:rPr>
              <a:t>Выполнить тесты на профессиональную пригодность</a:t>
            </a:r>
          </a:p>
          <a:p>
            <a:r>
              <a:rPr lang="ru-RU" sz="1500" b="1">
                <a:solidFill>
                  <a:srgbClr val="005CAA"/>
                </a:solidFill>
                <a:latin typeface="MyriadPro-Bold"/>
              </a:rPr>
              <a:t>3. </a:t>
            </a:r>
            <a:r>
              <a:rPr lang="ru-RU" sz="1500">
                <a:solidFill>
                  <a:srgbClr val="000000"/>
                </a:solidFill>
                <a:latin typeface="MyriadPro-Regular"/>
              </a:rPr>
              <a:t>Пройти медицинскую комиссию</a:t>
            </a:r>
          </a:p>
          <a:p>
            <a:r>
              <a:rPr lang="ru-RU" sz="1500" b="1">
                <a:solidFill>
                  <a:srgbClr val="005CAA"/>
                </a:solidFill>
                <a:latin typeface="MyriadPro-Bold"/>
              </a:rPr>
              <a:t>4. </a:t>
            </a:r>
            <a:r>
              <a:rPr lang="ru-RU" sz="1500">
                <a:solidFill>
                  <a:srgbClr val="000000"/>
                </a:solidFill>
                <a:latin typeface="MyriadPro-Regular"/>
              </a:rPr>
              <a:t>Сдать нормативы по физической подготовке</a:t>
            </a:r>
          </a:p>
          <a:p>
            <a:r>
              <a:rPr lang="ru-RU" sz="1500" b="1">
                <a:solidFill>
                  <a:srgbClr val="005CAA"/>
                </a:solidFill>
                <a:latin typeface="MyriadPro-Bold"/>
              </a:rPr>
              <a:t>5. </a:t>
            </a:r>
            <a:r>
              <a:rPr lang="ru-RU" sz="1500">
                <a:solidFill>
                  <a:srgbClr val="000000"/>
                </a:solidFill>
                <a:latin typeface="MyriadPro-Regular"/>
              </a:rPr>
              <a:t>Получить в военном комиссариате предписание, прибыть в воинскую часть и заключить контракт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610725" y="7267575"/>
            <a:ext cx="22399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  <a:cs typeface="+mn-cs"/>
              </a:rPr>
              <a:t>БОЛЕЕ ПОДРОБНО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  <a:cs typeface="+mn-cs"/>
              </a:rPr>
              <a:t>с информацией можно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  <a:cs typeface="+mn-cs"/>
              </a:rPr>
              <a:t>ознакомиться на сайте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Pro-Bold"/>
                <a:cs typeface="+mn-cs"/>
              </a:rPr>
              <a:t>http://www. reserv.mil.ru</a:t>
            </a:r>
            <a:endParaRPr lang="ru-RU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89" name="Рисунок 37"/>
          <p:cNvPicPr>
            <a:picLocks noChangeAspect="1"/>
          </p:cNvPicPr>
          <p:nvPr/>
        </p:nvPicPr>
        <p:blipFill>
          <a:blip r:embed="rId9"/>
          <a:srcRect b="6183"/>
          <a:stretch>
            <a:fillRect/>
          </a:stretch>
        </p:blipFill>
        <p:spPr bwMode="auto">
          <a:xfrm>
            <a:off x="8245475" y="7277100"/>
            <a:ext cx="9398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Рисунок 41"/>
          <p:cNvPicPr>
            <a:picLocks noChangeAspect="1"/>
          </p:cNvPicPr>
          <p:nvPr/>
        </p:nvPicPr>
        <p:blipFill>
          <a:blip r:embed="rId10"/>
          <a:srcRect l="9016" r="10695" b="7077"/>
          <a:stretch>
            <a:fillRect/>
          </a:stretch>
        </p:blipFill>
        <p:spPr bwMode="auto">
          <a:xfrm>
            <a:off x="31750" y="5248275"/>
            <a:ext cx="4032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Рисунок 4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73513" y="2066925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Рисунок 4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875" y="1017588"/>
            <a:ext cx="43338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Рисунок 5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700" y="3324225"/>
            <a:ext cx="43973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Рисунок 54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3" y="6321425"/>
            <a:ext cx="43973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Рисунок 5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700" y="7364413"/>
            <a:ext cx="439738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Рисунок 5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75" y="4162425"/>
            <a:ext cx="433388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TextBox 64"/>
          <p:cNvSpPr txBox="1">
            <a:spLocks noChangeArrowheads="1"/>
          </p:cNvSpPr>
          <p:nvPr/>
        </p:nvSpPr>
        <p:spPr bwMode="auto">
          <a:xfrm>
            <a:off x="8258175" y="131763"/>
            <a:ext cx="35496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ru-RU" sz="1600" b="1">
                <a:solidFill>
                  <a:srgbClr val="005CAA"/>
                </a:solidFill>
                <a:latin typeface="MyriadPro-Bold"/>
              </a:rPr>
              <a:t>СЛУЖБА В РЕЗЕРВЕ</a:t>
            </a:r>
          </a:p>
        </p:txBody>
      </p:sp>
      <p:pic>
        <p:nvPicPr>
          <p:cNvPr id="3098" name="Рисунок 67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965575" y="922338"/>
            <a:ext cx="4318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Рисунок 1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926388" y="4567238"/>
            <a:ext cx="3959225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7969111" y="5940171"/>
            <a:ext cx="3960001" cy="12926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gradFill>
                  <a:gsLst>
                    <a:gs pos="100000">
                      <a:srgbClr val="FF0000"/>
                    </a:gs>
                    <a:gs pos="55000">
                      <a:schemeClr val="accent1">
                        <a:lumMod val="75000"/>
                      </a:schemeClr>
                    </a:gs>
                    <a:gs pos="25000">
                      <a:schemeClr val="bg1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СЛУЖБА В РЕЗЕРВЕ –ДОСТОЙНЫЙ ВЫБОР ПАТРИОТА РОССИИ!</a:t>
            </a:r>
            <a:endParaRPr lang="ru-RU" sz="2800" b="1" dirty="0">
              <a:gradFill>
                <a:gsLst>
                  <a:gs pos="100000">
                    <a:srgbClr val="FF0000"/>
                  </a:gs>
                  <a:gs pos="55000">
                    <a:schemeClr val="accent1">
                      <a:lumMod val="75000"/>
                    </a:schemeClr>
                  </a:gs>
                  <a:gs pos="25000">
                    <a:schemeClr val="bg1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18681 -0.27037 L -2.5E-6 3.0864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376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0.725 -0.03271 L -2.77778E-7 -3.33333E-6 " pathEditMode="relative" rAng="0" ptsTypes="AA">
                                      <p:cBhvr>
                                        <p:cTn id="20" dur="3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81" y="163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618</Words>
  <Application>Microsoft Office PowerPoint</Application>
  <PresentationFormat>Произвольный</PresentationFormat>
  <Paragraphs>132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1" baseType="lpstr">
      <vt:lpstr>Calibri</vt:lpstr>
      <vt:lpstr>Arial</vt:lpstr>
      <vt:lpstr>Calibri Light</vt:lpstr>
      <vt:lpstr>Tahoma</vt:lpstr>
      <vt:lpstr>Arial Narrow</vt:lpstr>
      <vt:lpstr>MyriadPro-Bold</vt:lpstr>
      <vt:lpstr>MyriadPro-Regular</vt:lpstr>
      <vt:lpstr>Palatino Linotype</vt:lpstr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User</cp:lastModifiedBy>
  <cp:revision>16</cp:revision>
  <dcterms:created xsi:type="dcterms:W3CDTF">2021-07-14T05:01:48Z</dcterms:created>
  <dcterms:modified xsi:type="dcterms:W3CDTF">2021-09-01T11:12:13Z</dcterms:modified>
</cp:coreProperties>
</file>